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sldIdLst>
    <p:sldId id="256" r:id="rId2"/>
    <p:sldId id="260" r:id="rId3"/>
    <p:sldId id="259" r:id="rId4"/>
    <p:sldId id="261" r:id="rId5"/>
    <p:sldId id="258" r:id="rId6"/>
    <p:sldId id="257" r:id="rId7"/>
    <p:sldId id="262" r:id="rId8"/>
    <p:sldId id="263" r:id="rId9"/>
    <p:sldId id="274" r:id="rId10"/>
    <p:sldId id="264" r:id="rId11"/>
    <p:sldId id="275" r:id="rId12"/>
    <p:sldId id="267" r:id="rId13"/>
    <p:sldId id="276" r:id="rId14"/>
    <p:sldId id="268" r:id="rId15"/>
    <p:sldId id="277" r:id="rId16"/>
    <p:sldId id="269" r:id="rId17"/>
    <p:sldId id="278" r:id="rId18"/>
    <p:sldId id="270" r:id="rId19"/>
    <p:sldId id="279" r:id="rId20"/>
    <p:sldId id="271" r:id="rId21"/>
    <p:sldId id="265" r:id="rId22"/>
    <p:sldId id="266" r:id="rId23"/>
    <p:sldId id="272" r:id="rId24"/>
    <p:sldId id="273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6" d="100"/>
          <a:sy n="76" d="100"/>
        </p:scale>
        <p:origin x="-112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9C06D-4ED8-42C6-905D-CA84CA1B6CBF}" type="datetime2">
              <a:rPr lang="en-US" smtClean="0"/>
              <a:t>Venerdì 14 ottobre 16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‹n.›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EE0E-EDB0-4D84-86B0-50833DF22902}" type="datetime2">
              <a:rPr lang="en-US" smtClean="0"/>
              <a:t>Venerdì 14 ottobre 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4372C-B5AB-4C39-B273-B99224EB4DD5}" type="datetime2">
              <a:rPr lang="en-US" smtClean="0"/>
              <a:t>Venerdì 14 ottobre 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B1CAA-32CD-4B55-B92A-B8F0843CACF4}" type="datetime2">
              <a:rPr lang="en-US" smtClean="0"/>
              <a:t>Venerdì 14 ottobre 16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‹n.›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8CDC4-3D19-4983-B478-82F6B8E5AB66}" type="datetime2">
              <a:rPr lang="en-US" smtClean="0"/>
              <a:t>Venerdì 14 ottobre 16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‹n.›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82477-D5D3-4181-8C11-75D0F2433A87}" type="datetime2">
              <a:rPr lang="en-US" smtClean="0"/>
              <a:t>Venerdì 14 ottobre 16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‹n.›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E253B-1893-4367-8BAE-DF4BC10DC578}" type="datetime2">
              <a:rPr lang="en-US" smtClean="0"/>
              <a:t>Venerdì 14 ottobre 16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‹n.›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2300D-25B3-4603-86C9-4CB776489F00}" type="datetime2">
              <a:rPr lang="en-US" smtClean="0"/>
              <a:t>Venerdì 14 ottobre 16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‹n.›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14AD9-FCC8-48B7-B85B-012A91320DFF}" type="datetime2">
              <a:rPr lang="en-US" smtClean="0"/>
              <a:t>Venerdì 14 ottobre 16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‹n.›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2DC50-D5DB-4F94-B367-9876CD2C4012}" type="datetime2">
              <a:rPr lang="en-US" smtClean="0"/>
              <a:t>Venerdì 14 ottobre 16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‹n.›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Trascinare l'immagine su un segnaposto o fare clic sull'icona per aggiungerla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EB412-E790-42EA-81FE-2925D3A43D91}" type="datetime2">
              <a:rPr lang="en-US" smtClean="0"/>
              <a:t>Venerdì 14 ottobre 16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‹n.›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0B385921-A91A-409C-921C-0E0EC1E750EC}" type="datetime2">
              <a:rPr lang="en-US" smtClean="0"/>
              <a:t>Venerdì 14 ottobre 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1789C0F2-17E0-497A-9BBE-0C73201AAFE3}" type="slidenum">
              <a:rPr lang="en-US" smtClean="0"/>
              <a:pPr/>
              <a:t>‹n.›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17515" y="1219200"/>
            <a:ext cx="8625833" cy="2152650"/>
          </a:xfrm>
        </p:spPr>
        <p:txBody>
          <a:bodyPr/>
          <a:lstStyle/>
          <a:p>
            <a:pPr algn="ctr"/>
            <a:r>
              <a:rPr lang="it-IT" dirty="0" smtClean="0"/>
              <a:t>L’amore è sempre nuovo</a:t>
            </a:r>
            <a:r>
              <a:rPr lang="is-IS" dirty="0" smtClean="0"/>
              <a:t>…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/>
              <a:t>Il cammino formativo per l’anno 2016-2017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381313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1446459" y="685801"/>
            <a:ext cx="7443970" cy="4190999"/>
          </a:xfrm>
        </p:spPr>
        <p:txBody>
          <a:bodyPr/>
          <a:lstStyle/>
          <a:p>
            <a:r>
              <a:rPr lang="it-IT" dirty="0" smtClean="0"/>
              <a:t>Lo sguardo biblico nel Vangelo di Matteo</a:t>
            </a:r>
          </a:p>
          <a:p>
            <a:r>
              <a:rPr lang="it-IT" dirty="0" smtClean="0"/>
              <a:t>Lo sguardo francescano-</a:t>
            </a:r>
            <a:r>
              <a:rPr lang="it-IT" dirty="0" err="1" smtClean="0"/>
              <a:t>clariano</a:t>
            </a:r>
            <a:r>
              <a:rPr lang="it-IT" dirty="0" smtClean="0"/>
              <a:t> nelle Fonti</a:t>
            </a:r>
          </a:p>
          <a:p>
            <a:r>
              <a:rPr lang="it-IT" dirty="0" smtClean="0"/>
              <a:t>Lo sguardo ecclesiale nel magistero di papa Francesco</a:t>
            </a:r>
          </a:p>
          <a:p>
            <a:r>
              <a:rPr lang="it-IT" dirty="0" smtClean="0"/>
              <a:t>Lo sguardo delle scienze umane (pedagogia, diritto, scienze della comunicazione, economia e sociologia)</a:t>
            </a:r>
          </a:p>
          <a:p>
            <a:r>
              <a:rPr lang="it-IT" dirty="0" smtClean="0"/>
              <a:t>L’attualizzazione nella vita e nella quotidianità dei francescani </a:t>
            </a:r>
            <a:r>
              <a:rPr lang="it-IT" dirty="0" smtClean="0"/>
              <a:t>secolari</a:t>
            </a:r>
          </a:p>
          <a:p>
            <a:r>
              <a:rPr lang="it-IT" dirty="0" smtClean="0"/>
              <a:t>I santi francescani secolari</a:t>
            </a:r>
            <a:endParaRPr lang="it-IT" dirty="0" smtClean="0"/>
          </a:p>
          <a:p>
            <a:r>
              <a:rPr lang="it-IT" dirty="0" smtClean="0"/>
              <a:t>L’attualità</a:t>
            </a:r>
          </a:p>
          <a:p>
            <a:r>
              <a:rPr lang="it-IT" dirty="0" smtClean="0"/>
              <a:t>La preghiera (via email e sito </a:t>
            </a:r>
            <a:r>
              <a:rPr lang="it-IT" dirty="0" err="1" smtClean="0"/>
              <a:t>ofs.it</a:t>
            </a:r>
            <a:r>
              <a:rPr lang="it-IT" dirty="0" smtClean="0"/>
              <a:t>)</a:t>
            </a:r>
          </a:p>
          <a:p>
            <a:r>
              <a:rPr lang="it-IT" dirty="0" smtClean="0"/>
              <a:t>Libri, </a:t>
            </a:r>
            <a:r>
              <a:rPr lang="it-IT" dirty="0" err="1" smtClean="0"/>
              <a:t>films</a:t>
            </a:r>
            <a:r>
              <a:rPr lang="it-IT" dirty="0" smtClean="0"/>
              <a:t>, canzoni e tecniche di animazione</a:t>
            </a:r>
          </a:p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282237" y="4876800"/>
            <a:ext cx="8608192" cy="914400"/>
          </a:xfrm>
        </p:spPr>
        <p:txBody>
          <a:bodyPr/>
          <a:lstStyle/>
          <a:p>
            <a:r>
              <a:rPr lang="it-IT" dirty="0" smtClean="0"/>
              <a:t>Attraverso diverse “lenti”</a:t>
            </a:r>
            <a:r>
              <a:rPr lang="is-IS" dirty="0" smtClean="0"/>
              <a:t>…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754239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il compimento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" b="5000"/>
          <a:stretch>
            <a:fillRect/>
          </a:stretch>
        </p:blipFill>
        <p:spPr/>
      </p:pic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Il compimento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978527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 smtClean="0"/>
              <a:t>Il compimento implica una dinamica</a:t>
            </a:r>
          </a:p>
          <a:p>
            <a:r>
              <a:rPr lang="it-IT" dirty="0" smtClean="0"/>
              <a:t>Accogliere ciò del Vangelo ancora deve avvenire</a:t>
            </a:r>
          </a:p>
          <a:p>
            <a:r>
              <a:rPr lang="it-IT" dirty="0" smtClean="0"/>
              <a:t>La fraternità è risposta di speranza e vicinanza all’uomo</a:t>
            </a:r>
          </a:p>
          <a:p>
            <a:r>
              <a:rPr lang="it-IT" dirty="0" smtClean="0"/>
              <a:t>Ascolto di sé, per ridefinire la relazione con gli altri</a:t>
            </a:r>
          </a:p>
          <a:p>
            <a:r>
              <a:rPr lang="it-IT" dirty="0" smtClean="0"/>
              <a:t>Il lavoro come dono di compimento della propria vocazione</a:t>
            </a:r>
          </a:p>
          <a:p>
            <a:r>
              <a:rPr lang="it-IT" dirty="0" smtClean="0"/>
              <a:t>La vita fraterna, compimento della relazione con Dio</a:t>
            </a:r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Il compimento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549451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il fratello.jp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95" r="-1126"/>
          <a:stretch/>
        </p:blipFill>
        <p:spPr>
          <a:xfrm>
            <a:off x="4508500" y="336349"/>
            <a:ext cx="4190999" cy="6150356"/>
          </a:xfrm>
        </p:spPr>
      </p:pic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Il fratello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882960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L’uomo è, dalla creazione, chiamato a vivere in comunità</a:t>
            </a:r>
          </a:p>
          <a:p>
            <a:r>
              <a:rPr lang="it-IT" dirty="0" smtClean="0"/>
              <a:t>Divenire capaci di accogliere anche il peccato e l’errore del fratello</a:t>
            </a:r>
          </a:p>
          <a:p>
            <a:r>
              <a:rPr lang="it-IT" dirty="0" smtClean="0"/>
              <a:t>Sentirsi responsabili di ogni uomo</a:t>
            </a:r>
          </a:p>
          <a:p>
            <a:r>
              <a:rPr lang="it-IT" dirty="0" smtClean="0"/>
              <a:t>Il criterio di “giudizio” è sempre la misericordia</a:t>
            </a:r>
          </a:p>
          <a:p>
            <a:r>
              <a:rPr lang="it-IT" dirty="0" smtClean="0"/>
              <a:t>Come aprire le nostre frontiere?</a:t>
            </a: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Il fratello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875157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la parola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" b="5000"/>
          <a:stretch>
            <a:fillRect/>
          </a:stretch>
        </p:blipFill>
        <p:spPr/>
      </p:pic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 parola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25718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Il primato dell’ascolto, innanzitutto della Parola</a:t>
            </a:r>
          </a:p>
          <a:p>
            <a:r>
              <a:rPr lang="it-IT" dirty="0" smtClean="0"/>
              <a:t>Per dire «sì» a Dio e al fratello che condivide la chiamata all’amore</a:t>
            </a:r>
          </a:p>
          <a:p>
            <a:r>
              <a:rPr lang="it-IT" dirty="0" smtClean="0"/>
              <a:t>A scuola di umanità, nella famiglia e nella fraternità</a:t>
            </a:r>
          </a:p>
          <a:p>
            <a:r>
              <a:rPr lang="it-IT" dirty="0" smtClean="0"/>
              <a:t>Come è il nostro parlare? E quello di Gesù</a:t>
            </a:r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 parola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642373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la ricompensa.jp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7" r="-173"/>
          <a:stretch/>
        </p:blipFill>
        <p:spPr>
          <a:xfrm>
            <a:off x="2968624" y="288925"/>
            <a:ext cx="4946800" cy="4933949"/>
          </a:xfrm>
        </p:spPr>
      </p:pic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777240" y="5480050"/>
            <a:ext cx="7543800" cy="914400"/>
          </a:xfrm>
        </p:spPr>
        <p:txBody>
          <a:bodyPr/>
          <a:lstStyle/>
          <a:p>
            <a:r>
              <a:rPr lang="it-IT" dirty="0" smtClean="0"/>
              <a:t>La ricompensa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834341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Apprendiamo l’amore dalla croce di Gesù</a:t>
            </a:r>
          </a:p>
          <a:p>
            <a:r>
              <a:rPr lang="it-IT" dirty="0" smtClean="0"/>
              <a:t>Che cosa significa operare “nel segreto”?</a:t>
            </a:r>
          </a:p>
          <a:p>
            <a:r>
              <a:rPr lang="it-IT" dirty="0" smtClean="0"/>
              <a:t>Lo stile della </a:t>
            </a:r>
            <a:r>
              <a:rPr lang="it-IT" dirty="0" err="1" smtClean="0"/>
              <a:t>sinodalità</a:t>
            </a:r>
            <a:r>
              <a:rPr lang="it-IT" dirty="0" smtClean="0"/>
              <a:t> per comprendere che cosa siamo chiamati a vivere, a dare e a ricevere</a:t>
            </a:r>
          </a:p>
          <a:p>
            <a:r>
              <a:rPr lang="it-IT" dirty="0" smtClean="0"/>
              <a:t>Gratuità, impegno personale, creatività: l’economia nella quotidianità</a:t>
            </a:r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 ricompensa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854114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606" y="685800"/>
            <a:ext cx="5667987" cy="3657600"/>
          </a:xfrm>
        </p:spPr>
      </p:pic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 preghiera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68575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777240" y="5334000"/>
            <a:ext cx="7543800" cy="914400"/>
          </a:xfrm>
        </p:spPr>
        <p:txBody>
          <a:bodyPr/>
          <a:lstStyle/>
          <a:p>
            <a:r>
              <a:rPr lang="it-IT" dirty="0" smtClean="0"/>
              <a:t>In cammino</a:t>
            </a:r>
            <a:r>
              <a:rPr lang="is-IS" dirty="0" smtClean="0"/>
              <a:t>…</a:t>
            </a:r>
            <a:endParaRPr lang="it-IT" dirty="0"/>
          </a:p>
        </p:txBody>
      </p:sp>
      <p:pic>
        <p:nvPicPr>
          <p:cNvPr id="4" name="Immagine 3" descr="feet-walking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771762"/>
            <a:ext cx="6454140" cy="4316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1657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La misericordia, misura di tutte le cose</a:t>
            </a:r>
          </a:p>
          <a:p>
            <a:r>
              <a:rPr lang="it-IT" dirty="0" smtClean="0"/>
              <a:t>“Essere” preghiera più che “dire” preghiere</a:t>
            </a:r>
          </a:p>
          <a:p>
            <a:r>
              <a:rPr lang="it-IT" dirty="0" smtClean="0"/>
              <a:t>Chiamati a condividere il pane di ogni giorno con ogni uomo</a:t>
            </a:r>
          </a:p>
          <a:p>
            <a:r>
              <a:rPr lang="it-IT" dirty="0" smtClean="0"/>
              <a:t>Il perdono reciproco, essenza di ogni relazione, è fondamento della società</a:t>
            </a:r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 preghiera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510854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10-11.pd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58" r="-1040"/>
          <a:stretch/>
        </p:blipFill>
        <p:spPr>
          <a:xfrm>
            <a:off x="3192805" y="168571"/>
            <a:ext cx="4692171" cy="6501841"/>
          </a:xfrm>
        </p:spPr>
      </p:pic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1" y="30382"/>
            <a:ext cx="2681240" cy="1857222"/>
          </a:xfrm>
        </p:spPr>
        <p:txBody>
          <a:bodyPr/>
          <a:lstStyle/>
          <a:p>
            <a:r>
              <a:rPr lang="it-IT" dirty="0" smtClean="0"/>
              <a:t>Il primo </a:t>
            </a:r>
            <a:br>
              <a:rPr lang="it-IT" dirty="0" smtClean="0"/>
            </a:br>
            <a:r>
              <a:rPr lang="it-IT" dirty="0" smtClean="0"/>
              <a:t>passo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061348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Una piccola anticipazione</a:t>
            </a:r>
            <a:endParaRPr lang="it-IT" dirty="0"/>
          </a:p>
        </p:txBody>
      </p:sp>
      <p:pic>
        <p:nvPicPr>
          <p:cNvPr id="4" name="Immagine 3" descr="12-13.pdf"/>
          <p:cNvPicPr>
            <a:picLocks noChangeAspect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911"/>
          <a:stretch/>
        </p:blipFill>
        <p:spPr>
          <a:xfrm>
            <a:off x="0" y="190500"/>
            <a:ext cx="9144000" cy="36905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83964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660"/>
          <a:stretch/>
        </p:blipFill>
        <p:spPr>
          <a:xfrm>
            <a:off x="489966" y="1114320"/>
            <a:ext cx="8202154" cy="4600679"/>
          </a:xfrm>
        </p:spPr>
      </p:pic>
    </p:spTree>
    <p:extLst>
      <p:ext uri="{BB962C8B-B14F-4D97-AF65-F5344CB8AC3E}">
        <p14:creationId xmlns:p14="http://schemas.microsoft.com/office/powerpoint/2010/main" val="37316611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unità 1 segni e tracce.pd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0" r="-568"/>
          <a:stretch/>
        </p:blipFill>
        <p:spPr>
          <a:xfrm>
            <a:off x="618233" y="260986"/>
            <a:ext cx="7884720" cy="5530214"/>
          </a:xfrm>
        </p:spPr>
      </p:pic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81001" y="5791200"/>
            <a:ext cx="8397874" cy="914400"/>
          </a:xfrm>
        </p:spPr>
        <p:txBody>
          <a:bodyPr/>
          <a:lstStyle/>
          <a:p>
            <a:r>
              <a:rPr lang="it-IT" dirty="0" smtClean="0"/>
              <a:t>Per condividere in fraternità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97582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582111" y="299900"/>
            <a:ext cx="7647489" cy="4576899"/>
          </a:xfrm>
        </p:spPr>
        <p:txBody>
          <a:bodyPr/>
          <a:lstStyle/>
          <a:p>
            <a:r>
              <a:rPr lang="it-IT" dirty="0" smtClean="0"/>
              <a:t>Un progetto educativo nazionale che tocca tutti gli ambiti della vita dei francescani secolari con questi obiettivi</a:t>
            </a:r>
          </a:p>
          <a:p>
            <a:pPr lvl="3"/>
            <a:r>
              <a:rPr lang="it-IT" dirty="0" smtClean="0"/>
              <a:t>“Cambiare” le relazioni</a:t>
            </a:r>
          </a:p>
          <a:p>
            <a:pPr lvl="3"/>
            <a:r>
              <a:rPr lang="it-IT" dirty="0" smtClean="0"/>
              <a:t>Diventare protagonisti dell’evangelizzazione</a:t>
            </a:r>
          </a:p>
          <a:p>
            <a:pPr lvl="3"/>
            <a:r>
              <a:rPr lang="it-IT" dirty="0" smtClean="0"/>
              <a:t>Dialogare con tutti i fratelli in umanità</a:t>
            </a:r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Il progetto educativo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668231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Cover_PerDono_Stampa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733" y="150312"/>
            <a:ext cx="4482030" cy="6489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4588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Veniamo da un anno straordinario: Missione e Misericordia</a:t>
            </a:r>
          </a:p>
          <a:p>
            <a:r>
              <a:rPr lang="it-IT" dirty="0" smtClean="0"/>
              <a:t>Chiamati ad incontrare lo sguardo di Gesù</a:t>
            </a:r>
          </a:p>
          <a:p>
            <a:r>
              <a:rPr lang="it-IT" dirty="0" smtClean="0"/>
              <a:t>Per aprirci alla missione che ogni giorno ci chiama</a:t>
            </a:r>
            <a:r>
              <a:rPr lang="is-IS" dirty="0" smtClean="0"/>
              <a:t>…</a:t>
            </a:r>
            <a:endParaRPr lang="it-IT" dirty="0" smtClean="0"/>
          </a:p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Per Dono</a:t>
            </a:r>
            <a:r>
              <a:rPr lang="is-IS" dirty="0" smtClean="0"/>
              <a:t>…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230577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777240" y="5635370"/>
            <a:ext cx="7543800" cy="914400"/>
          </a:xfrm>
        </p:spPr>
        <p:txBody>
          <a:bodyPr/>
          <a:lstStyle/>
          <a:p>
            <a:r>
              <a:rPr lang="it-IT" dirty="0" smtClean="0"/>
              <a:t>Prima di partire</a:t>
            </a:r>
            <a:r>
              <a:rPr lang="is-IS" dirty="0" smtClean="0"/>
              <a:t>…</a:t>
            </a:r>
            <a:endParaRPr lang="it-IT" dirty="0"/>
          </a:p>
        </p:txBody>
      </p:sp>
      <p:pic>
        <p:nvPicPr>
          <p:cNvPr id="6" name="Immagine 5" descr="IMG_1736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18" y="440434"/>
            <a:ext cx="6456145" cy="4842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6481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Il cambiamento richiesto dalla sequela</a:t>
            </a:r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L’amore è sempre nuovo...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024209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Il compimento</a:t>
            </a:r>
          </a:p>
          <a:p>
            <a:r>
              <a:rPr lang="it-IT" dirty="0" smtClean="0"/>
              <a:t>Il fratello</a:t>
            </a:r>
          </a:p>
          <a:p>
            <a:r>
              <a:rPr lang="it-IT" dirty="0" smtClean="0"/>
              <a:t>La parola</a:t>
            </a:r>
          </a:p>
          <a:p>
            <a:r>
              <a:rPr lang="it-IT" dirty="0" smtClean="0"/>
              <a:t>La ricompensa</a:t>
            </a:r>
          </a:p>
          <a:p>
            <a:r>
              <a:rPr lang="it-IT" dirty="0" smtClean="0"/>
              <a:t>La preghiera</a:t>
            </a:r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Cinque passi</a:t>
            </a:r>
            <a:endParaRPr lang="it-IT" dirty="0"/>
          </a:p>
        </p:txBody>
      </p:sp>
      <p:pic>
        <p:nvPicPr>
          <p:cNvPr id="4" name="Immagine 3" descr="Fotolia_84940207_Subscription_Monthly_XL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7791" y="333375"/>
            <a:ext cx="4074583" cy="611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298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Fotolia_26206981_Subscription_Monthly_XL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163" r="-33163"/>
          <a:stretch>
            <a:fillRect/>
          </a:stretch>
        </p:blipFill>
        <p:spPr>
          <a:xfrm>
            <a:off x="2546350" y="685801"/>
            <a:ext cx="6096000" cy="3657599"/>
          </a:xfrm>
        </p:spPr>
      </p:pic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Uno sguardo poliedrico</a:t>
            </a:r>
            <a:r>
              <a:rPr lang="is-IS" dirty="0" smtClean="0"/>
              <a:t>…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197958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re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Elementare.thmx</Template>
  <TotalTime>3314</TotalTime>
  <Words>439</Words>
  <Application>Microsoft Macintosh PowerPoint</Application>
  <PresentationFormat>Presentazione su schermo (4:3)</PresentationFormat>
  <Paragraphs>68</Paragraphs>
  <Slides>24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24</vt:i4>
      </vt:variant>
    </vt:vector>
  </HeadingPairs>
  <TitlesOfParts>
    <vt:vector size="25" baseType="lpstr">
      <vt:lpstr>Elementare</vt:lpstr>
      <vt:lpstr>L’amore è sempre nuovo…</vt:lpstr>
      <vt:lpstr>In cammino…</vt:lpstr>
      <vt:lpstr>Il progetto educativo</vt:lpstr>
      <vt:lpstr>Presentazione di PowerPoint</vt:lpstr>
      <vt:lpstr>Per Dono…</vt:lpstr>
      <vt:lpstr>Prima di partire…</vt:lpstr>
      <vt:lpstr>L’amore è sempre nuovo...</vt:lpstr>
      <vt:lpstr>Cinque passi</vt:lpstr>
      <vt:lpstr>Uno sguardo poliedrico…</vt:lpstr>
      <vt:lpstr>Attraverso diverse “lenti”…</vt:lpstr>
      <vt:lpstr>Il compimento</vt:lpstr>
      <vt:lpstr>Il compimento</vt:lpstr>
      <vt:lpstr>Il fratello</vt:lpstr>
      <vt:lpstr>Il fratello</vt:lpstr>
      <vt:lpstr>La parola</vt:lpstr>
      <vt:lpstr>La parola</vt:lpstr>
      <vt:lpstr>La ricompensa</vt:lpstr>
      <vt:lpstr>La ricompensa</vt:lpstr>
      <vt:lpstr>La preghiera</vt:lpstr>
      <vt:lpstr>La preghiera</vt:lpstr>
      <vt:lpstr>Il primo  passo</vt:lpstr>
      <vt:lpstr>Una piccola anticipazione</vt:lpstr>
      <vt:lpstr>Presentazione di PowerPoint</vt:lpstr>
      <vt:lpstr>Per condividere in fraternità</vt:lpstr>
    </vt:vector>
  </TitlesOfParts>
  <Company>francesco il volto scolare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L’amore è sempre nuovo…</dc:title>
  <dc:creator>FIVS Paola brovelli</dc:creator>
  <cp:lastModifiedBy>FIVS Paola brovelli</cp:lastModifiedBy>
  <cp:revision>22</cp:revision>
  <dcterms:created xsi:type="dcterms:W3CDTF">2016-10-10T09:39:48Z</dcterms:created>
  <dcterms:modified xsi:type="dcterms:W3CDTF">2016-10-14T04:55:17Z</dcterms:modified>
</cp:coreProperties>
</file>